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6" r:id="rId4"/>
    <p:sldId id="259" r:id="rId5"/>
    <p:sldId id="260" r:id="rId6"/>
    <p:sldId id="264" r:id="rId7"/>
    <p:sldId id="265" r:id="rId8"/>
    <p:sldId id="266" r:id="rId9"/>
    <p:sldId id="268" r:id="rId10"/>
    <p:sldId id="267" r:id="rId11"/>
    <p:sldId id="269" r:id="rId12"/>
    <p:sldId id="272" r:id="rId13"/>
    <p:sldId id="271" r:id="rId14"/>
    <p:sldId id="270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Arial Black" pitchFamily="34" charset="0"/>
              </a:rPr>
              <a:t>Эксплуатируемые трансформаторы/автотрансформаторы напряжением 220-110 кВ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Эксплуатируемые трансформаторы/автотрансформаторы напряжением 220-110 кВ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25 лет</c:v>
                </c:pt>
                <c:pt idx="1">
                  <c:v>26 - 30 лет</c:v>
                </c:pt>
                <c:pt idx="2">
                  <c:v>31 - 50 лет</c:v>
                </c:pt>
                <c:pt idx="3">
                  <c:v>свыше 50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</c:v>
                </c:pt>
                <c:pt idx="1">
                  <c:v>12</c:v>
                </c:pt>
                <c:pt idx="2">
                  <c:v>60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E5-4383-B41F-A06ACE3F54D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455A3E-42A5-412B-86CC-D1A47DC74CD8}" type="doc">
      <dgm:prSet loTypeId="urn:microsoft.com/office/officeart/2005/8/layout/hierarchy3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46D029E-492A-4CF5-9340-7734424F248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/>
            <a:t>недостаточный уровень обеспечения безопасности </a:t>
          </a:r>
          <a:br>
            <a:rPr lang="ru-RU" sz="1800" b="1" dirty="0"/>
          </a:br>
          <a:r>
            <a:rPr lang="ru-RU" sz="1800" b="1" dirty="0"/>
            <a:t>и противоаварийной устойчивости поднадзорных предприятий                        и объектов; </a:t>
          </a:r>
          <a:endParaRPr lang="ru-RU" sz="1800" dirty="0"/>
        </a:p>
      </dgm:t>
    </dgm:pt>
    <dgm:pt modelId="{4FC608E9-B0CA-4315-9C33-59C3B5A9D091}" type="parTrans" cxnId="{7BB4E5F8-4ED2-4255-B3E7-04B7E83BDCC6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A88B24B6-BCDA-4B95-AE03-3D5B1CDECC27}" type="sibTrans" cxnId="{7BB4E5F8-4ED2-4255-B3E7-04B7E83BDCC6}">
      <dgm:prSet/>
      <dgm:spPr/>
      <dgm:t>
        <a:bodyPr/>
        <a:lstStyle/>
        <a:p>
          <a:endParaRPr lang="ru-RU"/>
        </a:p>
      </dgm:t>
    </dgm:pt>
    <dgm:pt modelId="{618137A6-5702-4BAC-9924-53AF52EDD24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/>
            <a:t>износ </a:t>
          </a:r>
          <a:r>
            <a:rPr lang="ru-RU" sz="1800" b="1" dirty="0" err="1"/>
            <a:t>электросетевого</a:t>
          </a:r>
          <a:r>
            <a:rPr lang="ru-RU" sz="1800" b="1" dirty="0"/>
            <a:t> и энергетического оборудования:</a:t>
          </a:r>
          <a:br>
            <a:rPr lang="ru-RU" sz="1800" b="1" dirty="0"/>
          </a:br>
          <a:r>
            <a:rPr lang="ru-RU" sz="1800" b="1" dirty="0"/>
            <a:t>в настоящее время доля ЛЭП напряжением 500-220-110 кВ и выше </a:t>
          </a:r>
          <a:br>
            <a:rPr lang="ru-RU" sz="1800" b="1" dirty="0"/>
          </a:br>
          <a:r>
            <a:rPr lang="ru-RU" sz="1800" b="1" dirty="0"/>
            <a:t>со сроком службы более 25 лет составляет 95 %, из которых 23 % со сроком службы более 50 лет.</a:t>
          </a:r>
          <a:endParaRPr lang="ru-RU" sz="1800" dirty="0"/>
        </a:p>
      </dgm:t>
    </dgm:pt>
    <dgm:pt modelId="{B2C91397-331A-4C76-AF10-927EE058B7FB}" type="parTrans" cxnId="{D3DB20FC-28F0-4F9D-BFF4-9A4AB1E4D6F2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5FC564EF-2A26-4E76-8C9B-530B2010BB16}" type="sibTrans" cxnId="{D3DB20FC-28F0-4F9D-BFF4-9A4AB1E4D6F2}">
      <dgm:prSet/>
      <dgm:spPr/>
      <dgm:t>
        <a:bodyPr/>
        <a:lstStyle/>
        <a:p>
          <a:endParaRPr lang="ru-RU"/>
        </a:p>
      </dgm:t>
    </dgm:pt>
    <dgm:pt modelId="{1A7DC344-F350-482C-A4BC-72E5EED7BB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/>
            <a:t>ограничение по пропускной способности и недостаточное развитие электрических сетей: в период с 2020 года до настоящего времени </a:t>
          </a:r>
          <a:br>
            <a:rPr lang="ru-RU" sz="1800" b="1" dirty="0"/>
          </a:br>
          <a:r>
            <a:rPr lang="ru-RU" sz="1800" b="1" dirty="0"/>
            <a:t>в Управление заявления для получения заключения о наличии (отсутствии) технической возможности технологического присоединения сетевой организацией в Управление не поступали;</a:t>
          </a:r>
          <a:endParaRPr lang="ru-RU" sz="1800" dirty="0"/>
        </a:p>
      </dgm:t>
    </dgm:pt>
    <dgm:pt modelId="{8A75C2A9-6673-4625-B643-2BB226BFE300}" type="parTrans" cxnId="{304C6FE6-3F50-4A47-80BA-E0658E48A1AF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B9473B80-B34E-440C-BEDD-6869EAB9A538}" type="sibTrans" cxnId="{304C6FE6-3F50-4A47-80BA-E0658E48A1AF}">
      <dgm:prSet/>
      <dgm:spPr/>
      <dgm:t>
        <a:bodyPr/>
        <a:lstStyle/>
        <a:p>
          <a:endParaRPr lang="ru-RU"/>
        </a:p>
      </dgm:t>
    </dgm:pt>
    <dgm:pt modelId="{9BFFB398-B1E4-46D6-85B5-9D5ECDA78A1C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Проблемные вопросы, характерные                      для объектов энергетики</a:t>
          </a:r>
          <a:endParaRPr lang="ru-RU" sz="2400" b="1" dirty="0">
            <a:latin typeface="Arial Black" pitchFamily="34" charset="0"/>
          </a:endParaRPr>
        </a:p>
      </dgm:t>
    </dgm:pt>
    <dgm:pt modelId="{79085881-30EB-43FD-B129-8F72360ADA78}" type="sibTrans" cxnId="{48296DD9-91A3-487C-892A-84650EEC0940}">
      <dgm:prSet/>
      <dgm:spPr/>
      <dgm:t>
        <a:bodyPr/>
        <a:lstStyle/>
        <a:p>
          <a:endParaRPr lang="ru-RU"/>
        </a:p>
      </dgm:t>
    </dgm:pt>
    <dgm:pt modelId="{3D9E9163-80E9-4951-96A6-D186E4AD4AE6}" type="parTrans" cxnId="{48296DD9-91A3-487C-892A-84650EEC0940}">
      <dgm:prSet/>
      <dgm:spPr/>
      <dgm:t>
        <a:bodyPr/>
        <a:lstStyle/>
        <a:p>
          <a:endParaRPr lang="ru-RU"/>
        </a:p>
      </dgm:t>
    </dgm:pt>
    <dgm:pt modelId="{25A22C71-5A9B-4F10-9D22-6566EA559DFD}" type="pres">
      <dgm:prSet presAssocID="{3B455A3E-42A5-412B-86CC-D1A47DC74CD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9310567-08B1-4A46-8491-827F537544DC}" type="pres">
      <dgm:prSet presAssocID="{9BFFB398-B1E4-46D6-85B5-9D5ECDA78A1C}" presName="root" presStyleCnt="0"/>
      <dgm:spPr/>
    </dgm:pt>
    <dgm:pt modelId="{B60951C4-CC48-4E30-8258-D97020C16C3E}" type="pres">
      <dgm:prSet presAssocID="{9BFFB398-B1E4-46D6-85B5-9D5ECDA78A1C}" presName="rootComposite" presStyleCnt="0"/>
      <dgm:spPr/>
    </dgm:pt>
    <dgm:pt modelId="{65EEB104-D751-4ABD-A8FA-96F49B189C57}" type="pres">
      <dgm:prSet presAssocID="{9BFFB398-B1E4-46D6-85B5-9D5ECDA78A1C}" presName="rootText" presStyleLbl="node1" presStyleIdx="0" presStyleCnt="1" custScaleX="308466" custScaleY="77238" custLinFactNeighborX="6824" custLinFactNeighborY="-5690"/>
      <dgm:spPr/>
      <dgm:t>
        <a:bodyPr/>
        <a:lstStyle/>
        <a:p>
          <a:endParaRPr lang="ru-RU"/>
        </a:p>
      </dgm:t>
    </dgm:pt>
    <dgm:pt modelId="{7B431AF9-3F76-4A71-A24B-996FC626F039}" type="pres">
      <dgm:prSet presAssocID="{9BFFB398-B1E4-46D6-85B5-9D5ECDA78A1C}" presName="rootConnector" presStyleLbl="node1" presStyleIdx="0" presStyleCnt="1"/>
      <dgm:spPr/>
      <dgm:t>
        <a:bodyPr/>
        <a:lstStyle/>
        <a:p>
          <a:endParaRPr lang="ru-RU"/>
        </a:p>
      </dgm:t>
    </dgm:pt>
    <dgm:pt modelId="{4540C64D-D070-4CC7-9636-458B6B80FBB0}" type="pres">
      <dgm:prSet presAssocID="{9BFFB398-B1E4-46D6-85B5-9D5ECDA78A1C}" presName="childShape" presStyleCnt="0"/>
      <dgm:spPr/>
    </dgm:pt>
    <dgm:pt modelId="{E798E742-C5C7-4CC2-ACFD-3B632F520EE9}" type="pres">
      <dgm:prSet presAssocID="{4FC608E9-B0CA-4315-9C33-59C3B5A9D091}" presName="Name13" presStyleLbl="parChTrans1D2" presStyleIdx="0" presStyleCnt="3"/>
      <dgm:spPr/>
      <dgm:t>
        <a:bodyPr/>
        <a:lstStyle/>
        <a:p>
          <a:endParaRPr lang="ru-RU"/>
        </a:p>
      </dgm:t>
    </dgm:pt>
    <dgm:pt modelId="{F4D98BF1-1368-4C83-908C-E2E2553AEF68}" type="pres">
      <dgm:prSet presAssocID="{646D029E-492A-4CF5-9340-7734424F248F}" presName="childText" presStyleLbl="bgAcc1" presStyleIdx="0" presStyleCnt="3" custScaleX="408851" custScaleY="70987" custLinFactNeighborX="-2657" custLinFactNeighborY="-19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26A9D5-CB63-42E9-94C8-0CBC50596A90}" type="pres">
      <dgm:prSet presAssocID="{8A75C2A9-6673-4625-B643-2BB226BFE300}" presName="Name13" presStyleLbl="parChTrans1D2" presStyleIdx="1" presStyleCnt="3"/>
      <dgm:spPr/>
      <dgm:t>
        <a:bodyPr/>
        <a:lstStyle/>
        <a:p>
          <a:endParaRPr lang="ru-RU"/>
        </a:p>
      </dgm:t>
    </dgm:pt>
    <dgm:pt modelId="{68C709CD-94CF-4D6C-AFEB-CF2952B559CF}" type="pres">
      <dgm:prSet presAssocID="{1A7DC344-F350-482C-A4BC-72E5EED7BB74}" presName="childText" presStyleLbl="bgAcc1" presStyleIdx="1" presStyleCnt="3" custScaleX="413088" custScaleY="117969" custLinFactNeighborX="-2817" custLinFactNeighborY="-32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375AE-8ED6-4D23-8524-8A0EB05FDEEF}" type="pres">
      <dgm:prSet presAssocID="{B2C91397-331A-4C76-AF10-927EE058B7FB}" presName="Name13" presStyleLbl="parChTrans1D2" presStyleIdx="2" presStyleCnt="3"/>
      <dgm:spPr/>
      <dgm:t>
        <a:bodyPr/>
        <a:lstStyle/>
        <a:p>
          <a:endParaRPr lang="ru-RU"/>
        </a:p>
      </dgm:t>
    </dgm:pt>
    <dgm:pt modelId="{68E0673C-6C6F-4BCF-84A1-323F0A6051AA}" type="pres">
      <dgm:prSet presAssocID="{618137A6-5702-4BAC-9924-53AF52EDD24D}" presName="childText" presStyleLbl="bgAcc1" presStyleIdx="2" presStyleCnt="3" custScaleX="405272" custScaleY="126859" custLinFactNeighborX="-2817" custLinFactNeighborY="-39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634ADC-88A2-4A6A-B44E-7AFEE2ACA5FD}" type="presOf" srcId="{618137A6-5702-4BAC-9924-53AF52EDD24D}" destId="{68E0673C-6C6F-4BCF-84A1-323F0A6051AA}" srcOrd="0" destOrd="0" presId="urn:microsoft.com/office/officeart/2005/8/layout/hierarchy3"/>
    <dgm:cxn modelId="{66A31AB6-A5B0-4402-814F-8A9FCB88EBDE}" type="presOf" srcId="{9BFFB398-B1E4-46D6-85B5-9D5ECDA78A1C}" destId="{65EEB104-D751-4ABD-A8FA-96F49B189C57}" srcOrd="0" destOrd="0" presId="urn:microsoft.com/office/officeart/2005/8/layout/hierarchy3"/>
    <dgm:cxn modelId="{DECBE059-AA96-44F3-BE8B-6F045F82F41F}" type="presOf" srcId="{8A75C2A9-6673-4625-B643-2BB226BFE300}" destId="{6726A9D5-CB63-42E9-94C8-0CBC50596A90}" srcOrd="0" destOrd="0" presId="urn:microsoft.com/office/officeart/2005/8/layout/hierarchy3"/>
    <dgm:cxn modelId="{304C6FE6-3F50-4A47-80BA-E0658E48A1AF}" srcId="{9BFFB398-B1E4-46D6-85B5-9D5ECDA78A1C}" destId="{1A7DC344-F350-482C-A4BC-72E5EED7BB74}" srcOrd="1" destOrd="0" parTransId="{8A75C2A9-6673-4625-B643-2BB226BFE300}" sibTransId="{B9473B80-B34E-440C-BEDD-6869EAB9A538}"/>
    <dgm:cxn modelId="{48296DD9-91A3-487C-892A-84650EEC0940}" srcId="{3B455A3E-42A5-412B-86CC-D1A47DC74CD8}" destId="{9BFFB398-B1E4-46D6-85B5-9D5ECDA78A1C}" srcOrd="0" destOrd="0" parTransId="{3D9E9163-80E9-4951-96A6-D186E4AD4AE6}" sibTransId="{79085881-30EB-43FD-B129-8F72360ADA78}"/>
    <dgm:cxn modelId="{D3DB20FC-28F0-4F9D-BFF4-9A4AB1E4D6F2}" srcId="{9BFFB398-B1E4-46D6-85B5-9D5ECDA78A1C}" destId="{618137A6-5702-4BAC-9924-53AF52EDD24D}" srcOrd="2" destOrd="0" parTransId="{B2C91397-331A-4C76-AF10-927EE058B7FB}" sibTransId="{5FC564EF-2A26-4E76-8C9B-530B2010BB16}"/>
    <dgm:cxn modelId="{657468BF-52D5-4F59-B56A-1A002268E024}" type="presOf" srcId="{1A7DC344-F350-482C-A4BC-72E5EED7BB74}" destId="{68C709CD-94CF-4D6C-AFEB-CF2952B559CF}" srcOrd="0" destOrd="0" presId="urn:microsoft.com/office/officeart/2005/8/layout/hierarchy3"/>
    <dgm:cxn modelId="{9B42BF5F-54EA-4E18-A859-07E1E30BA7E1}" type="presOf" srcId="{B2C91397-331A-4C76-AF10-927EE058B7FB}" destId="{D8F375AE-8ED6-4D23-8524-8A0EB05FDEEF}" srcOrd="0" destOrd="0" presId="urn:microsoft.com/office/officeart/2005/8/layout/hierarchy3"/>
    <dgm:cxn modelId="{20DD6273-F9BB-4964-9DF7-45C18D1931A7}" type="presOf" srcId="{646D029E-492A-4CF5-9340-7734424F248F}" destId="{F4D98BF1-1368-4C83-908C-E2E2553AEF68}" srcOrd="0" destOrd="0" presId="urn:microsoft.com/office/officeart/2005/8/layout/hierarchy3"/>
    <dgm:cxn modelId="{E5E4917B-32E8-4BD2-B7EF-F649A0BDBBEA}" type="presOf" srcId="{9BFFB398-B1E4-46D6-85B5-9D5ECDA78A1C}" destId="{7B431AF9-3F76-4A71-A24B-996FC626F039}" srcOrd="1" destOrd="0" presId="urn:microsoft.com/office/officeart/2005/8/layout/hierarchy3"/>
    <dgm:cxn modelId="{0A6FCCF9-C887-4435-B7FE-96A8CCCB76FD}" type="presOf" srcId="{4FC608E9-B0CA-4315-9C33-59C3B5A9D091}" destId="{E798E742-C5C7-4CC2-ACFD-3B632F520EE9}" srcOrd="0" destOrd="0" presId="urn:microsoft.com/office/officeart/2005/8/layout/hierarchy3"/>
    <dgm:cxn modelId="{04B513F4-7C43-40C5-BB61-58E5F5C9392E}" type="presOf" srcId="{3B455A3E-42A5-412B-86CC-D1A47DC74CD8}" destId="{25A22C71-5A9B-4F10-9D22-6566EA559DFD}" srcOrd="0" destOrd="0" presId="urn:microsoft.com/office/officeart/2005/8/layout/hierarchy3"/>
    <dgm:cxn modelId="{7BB4E5F8-4ED2-4255-B3E7-04B7E83BDCC6}" srcId="{9BFFB398-B1E4-46D6-85B5-9D5ECDA78A1C}" destId="{646D029E-492A-4CF5-9340-7734424F248F}" srcOrd="0" destOrd="0" parTransId="{4FC608E9-B0CA-4315-9C33-59C3B5A9D091}" sibTransId="{A88B24B6-BCDA-4B95-AE03-3D5B1CDECC27}"/>
    <dgm:cxn modelId="{B86435B8-6851-4785-B414-63D1DC356716}" type="presParOf" srcId="{25A22C71-5A9B-4F10-9D22-6566EA559DFD}" destId="{69310567-08B1-4A46-8491-827F537544DC}" srcOrd="0" destOrd="0" presId="urn:microsoft.com/office/officeart/2005/8/layout/hierarchy3"/>
    <dgm:cxn modelId="{3944962F-502F-4F0A-B424-B8AB4FE380F2}" type="presParOf" srcId="{69310567-08B1-4A46-8491-827F537544DC}" destId="{B60951C4-CC48-4E30-8258-D97020C16C3E}" srcOrd="0" destOrd="0" presId="urn:microsoft.com/office/officeart/2005/8/layout/hierarchy3"/>
    <dgm:cxn modelId="{DFA05BAE-1893-4EF1-A10F-83C615B90782}" type="presParOf" srcId="{B60951C4-CC48-4E30-8258-D97020C16C3E}" destId="{65EEB104-D751-4ABD-A8FA-96F49B189C57}" srcOrd="0" destOrd="0" presId="urn:microsoft.com/office/officeart/2005/8/layout/hierarchy3"/>
    <dgm:cxn modelId="{32B73D8A-3033-4D1F-AEB5-C157378B9E78}" type="presParOf" srcId="{B60951C4-CC48-4E30-8258-D97020C16C3E}" destId="{7B431AF9-3F76-4A71-A24B-996FC626F039}" srcOrd="1" destOrd="0" presId="urn:microsoft.com/office/officeart/2005/8/layout/hierarchy3"/>
    <dgm:cxn modelId="{DFEBBAA1-10E5-40B7-8413-C047118DE673}" type="presParOf" srcId="{69310567-08B1-4A46-8491-827F537544DC}" destId="{4540C64D-D070-4CC7-9636-458B6B80FBB0}" srcOrd="1" destOrd="0" presId="urn:microsoft.com/office/officeart/2005/8/layout/hierarchy3"/>
    <dgm:cxn modelId="{DBB17A6B-9490-4B87-94A1-0EBCB6199680}" type="presParOf" srcId="{4540C64D-D070-4CC7-9636-458B6B80FBB0}" destId="{E798E742-C5C7-4CC2-ACFD-3B632F520EE9}" srcOrd="0" destOrd="0" presId="urn:microsoft.com/office/officeart/2005/8/layout/hierarchy3"/>
    <dgm:cxn modelId="{F5E164B5-E101-443C-9DB3-56E4D1FC4BB1}" type="presParOf" srcId="{4540C64D-D070-4CC7-9636-458B6B80FBB0}" destId="{F4D98BF1-1368-4C83-908C-E2E2553AEF68}" srcOrd="1" destOrd="0" presId="urn:microsoft.com/office/officeart/2005/8/layout/hierarchy3"/>
    <dgm:cxn modelId="{C6077329-65DA-47F1-9467-41CE131DE451}" type="presParOf" srcId="{4540C64D-D070-4CC7-9636-458B6B80FBB0}" destId="{6726A9D5-CB63-42E9-94C8-0CBC50596A90}" srcOrd="2" destOrd="0" presId="urn:microsoft.com/office/officeart/2005/8/layout/hierarchy3"/>
    <dgm:cxn modelId="{F87C6117-1C9C-4ABB-B9F0-82170349EA1D}" type="presParOf" srcId="{4540C64D-D070-4CC7-9636-458B6B80FBB0}" destId="{68C709CD-94CF-4D6C-AFEB-CF2952B559CF}" srcOrd="3" destOrd="0" presId="urn:microsoft.com/office/officeart/2005/8/layout/hierarchy3"/>
    <dgm:cxn modelId="{B313C917-ECD6-41E9-8F15-CF89CBE803C7}" type="presParOf" srcId="{4540C64D-D070-4CC7-9636-458B6B80FBB0}" destId="{D8F375AE-8ED6-4D23-8524-8A0EB05FDEEF}" srcOrd="4" destOrd="0" presId="urn:microsoft.com/office/officeart/2005/8/layout/hierarchy3"/>
    <dgm:cxn modelId="{065CB7A2-B9EE-49FE-A8C8-52B2C0DE971A}" type="presParOf" srcId="{4540C64D-D070-4CC7-9636-458B6B80FBB0}" destId="{68E0673C-6C6F-4BCF-84A1-323F0A6051A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EB104-D751-4ABD-A8FA-96F49B189C57}">
      <dsp:nvSpPr>
        <dsp:cNvPr id="0" name=""/>
        <dsp:cNvSpPr/>
      </dsp:nvSpPr>
      <dsp:spPr>
        <a:xfrm>
          <a:off x="157291" y="2488"/>
          <a:ext cx="7020783" cy="87898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Проблемные вопросы, характерные                      для объектов энергетики</a:t>
          </a:r>
          <a:endParaRPr lang="ru-RU" sz="2400" b="1" kern="1200" dirty="0">
            <a:latin typeface="Arial Black" pitchFamily="34" charset="0"/>
          </a:endParaRPr>
        </a:p>
      </dsp:txBody>
      <dsp:txXfrm>
        <a:off x="183035" y="28232"/>
        <a:ext cx="6969295" cy="827492"/>
      </dsp:txXfrm>
    </dsp:sp>
    <dsp:sp modelId="{E798E742-C5C7-4CC2-ACFD-3B632F520EE9}">
      <dsp:nvSpPr>
        <dsp:cNvPr id="0" name=""/>
        <dsp:cNvSpPr/>
      </dsp:nvSpPr>
      <dsp:spPr>
        <a:xfrm>
          <a:off x="859369" y="881468"/>
          <a:ext cx="498382" cy="529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9922"/>
              </a:lnTo>
              <a:lnTo>
                <a:pt x="498382" y="529922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F4D98BF1-1368-4C83-908C-E2E2553AEF68}">
      <dsp:nvSpPr>
        <dsp:cNvPr id="0" name=""/>
        <dsp:cNvSpPr/>
      </dsp:nvSpPr>
      <dsp:spPr>
        <a:xfrm>
          <a:off x="1357752" y="1007470"/>
          <a:ext cx="7444462" cy="8078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недостаточный уровень обеспечения безопасности </a:t>
          </a:r>
          <a:br>
            <a:rPr lang="ru-RU" sz="1800" b="1" kern="1200" dirty="0"/>
          </a:br>
          <a:r>
            <a:rPr lang="ru-RU" sz="1800" b="1" kern="1200" dirty="0"/>
            <a:t>и противоаварийной устойчивости поднадзорных предприятий                        и объектов; </a:t>
          </a:r>
          <a:endParaRPr lang="ru-RU" sz="1800" kern="1200" dirty="0"/>
        </a:p>
      </dsp:txBody>
      <dsp:txXfrm>
        <a:off x="1381413" y="1031131"/>
        <a:ext cx="7397140" cy="760521"/>
      </dsp:txXfrm>
    </dsp:sp>
    <dsp:sp modelId="{6726A9D5-CB63-42E9-94C8-0CBC50596A90}">
      <dsp:nvSpPr>
        <dsp:cNvPr id="0" name=""/>
        <dsp:cNvSpPr/>
      </dsp:nvSpPr>
      <dsp:spPr>
        <a:xfrm>
          <a:off x="859369" y="881468"/>
          <a:ext cx="495469" cy="1745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5084"/>
              </a:lnTo>
              <a:lnTo>
                <a:pt x="495469" y="174508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68C709CD-94CF-4D6C-AFEB-CF2952B559CF}">
      <dsp:nvSpPr>
        <dsp:cNvPr id="0" name=""/>
        <dsp:cNvSpPr/>
      </dsp:nvSpPr>
      <dsp:spPr>
        <a:xfrm>
          <a:off x="1354839" y="1955300"/>
          <a:ext cx="7521610" cy="13425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ограничение по пропускной способности и недостаточное развитие электрических сетей: в период с 2020 года до настоящего времени </a:t>
          </a:r>
          <a:br>
            <a:rPr lang="ru-RU" sz="1800" b="1" kern="1200" dirty="0"/>
          </a:br>
          <a:r>
            <a:rPr lang="ru-RU" sz="1800" b="1" kern="1200" dirty="0"/>
            <a:t>в Управление заявления для получения заключения о наличии (отсутствии) технической возможности технологического присоединения сетевой организацией в Управление не поступали;</a:t>
          </a:r>
          <a:endParaRPr lang="ru-RU" sz="1800" kern="1200" dirty="0"/>
        </a:p>
      </dsp:txBody>
      <dsp:txXfrm>
        <a:off x="1394160" y="1994621"/>
        <a:ext cx="7442968" cy="1263863"/>
      </dsp:txXfrm>
    </dsp:sp>
    <dsp:sp modelId="{D8F375AE-8ED6-4D23-8524-8A0EB05FDEEF}">
      <dsp:nvSpPr>
        <dsp:cNvPr id="0" name=""/>
        <dsp:cNvSpPr/>
      </dsp:nvSpPr>
      <dsp:spPr>
        <a:xfrm>
          <a:off x="859369" y="881468"/>
          <a:ext cx="495469" cy="3342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2528"/>
              </a:lnTo>
              <a:lnTo>
                <a:pt x="495469" y="3342528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68E0673C-6C6F-4BCF-84A1-323F0A6051AA}">
      <dsp:nvSpPr>
        <dsp:cNvPr id="0" name=""/>
        <dsp:cNvSpPr/>
      </dsp:nvSpPr>
      <dsp:spPr>
        <a:xfrm>
          <a:off x="1354839" y="3502160"/>
          <a:ext cx="7379295" cy="14436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износ </a:t>
          </a:r>
          <a:r>
            <a:rPr lang="ru-RU" sz="1800" b="1" kern="1200" dirty="0" err="1"/>
            <a:t>электросетевого</a:t>
          </a:r>
          <a:r>
            <a:rPr lang="ru-RU" sz="1800" b="1" kern="1200" dirty="0"/>
            <a:t> и энергетического оборудования:</a:t>
          </a:r>
          <a:br>
            <a:rPr lang="ru-RU" sz="1800" b="1" kern="1200" dirty="0"/>
          </a:br>
          <a:r>
            <a:rPr lang="ru-RU" sz="1800" b="1" kern="1200" dirty="0"/>
            <a:t>в настоящее время доля ЛЭП напряжением 500-220-110 кВ и выше </a:t>
          </a:r>
          <a:br>
            <a:rPr lang="ru-RU" sz="1800" b="1" kern="1200" dirty="0"/>
          </a:br>
          <a:r>
            <a:rPr lang="ru-RU" sz="1800" b="1" kern="1200" dirty="0"/>
            <a:t>со сроком службы более 25 лет составляет 95 %, из которых 23 % со сроком службы более 50 лет.</a:t>
          </a:r>
          <a:endParaRPr lang="ru-RU" sz="1800" kern="1200" dirty="0"/>
        </a:p>
      </dsp:txBody>
      <dsp:txXfrm>
        <a:off x="1397123" y="3544444"/>
        <a:ext cx="7294727" cy="1359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598935"/>
            <a:ext cx="7128792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99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95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11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00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49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84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67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07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20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60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00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0FB50-B045-4BFA-B7CB-1F018DB9A5E4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F0786-3C0A-4188-B3EF-2EA951B8E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70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4"/>
          <p:cNvSpPr/>
          <p:nvPr/>
        </p:nvSpPr>
        <p:spPr>
          <a:xfrm>
            <a:off x="0" y="973114"/>
            <a:ext cx="9144000" cy="93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5"/>
          <p:cNvSpPr/>
          <p:nvPr/>
        </p:nvSpPr>
        <p:spPr>
          <a:xfrm>
            <a:off x="0" y="1189077"/>
            <a:ext cx="9144000" cy="225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6"/>
          <p:cNvSpPr/>
          <p:nvPr/>
        </p:nvSpPr>
        <p:spPr>
          <a:xfrm>
            <a:off x="0" y="1060490"/>
            <a:ext cx="9144000" cy="128905"/>
          </a:xfrm>
          <a:custGeom>
            <a:avLst/>
            <a:gdLst/>
            <a:ahLst/>
            <a:cxnLst/>
            <a:rect l="l" t="t" r="r" b="b"/>
            <a:pathLst>
              <a:path w="9144000" h="128905">
                <a:moveTo>
                  <a:pt x="0" y="128587"/>
                </a:moveTo>
                <a:lnTo>
                  <a:pt x="9144000" y="128587"/>
                </a:lnTo>
                <a:lnTo>
                  <a:pt x="9144000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solidFill>
            <a:srgbClr val="99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Picture 19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8" y="126327"/>
            <a:ext cx="1343262" cy="151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971600" y="3429000"/>
            <a:ext cx="7416824" cy="936104"/>
          </a:xfrm>
        </p:spPr>
        <p:txBody>
          <a:bodyPr>
            <a:noAutofit/>
          </a:bodyPr>
          <a:lstStyle/>
          <a:p>
            <a:r>
              <a:rPr lang="ru-RU" sz="4800" b="1" dirty="0"/>
              <a:t>О Федеральном государственном энергетическом надзоре </a:t>
            </a:r>
            <a:br>
              <a:rPr lang="ru-RU" sz="4800" b="1" dirty="0"/>
            </a:br>
            <a:r>
              <a:rPr lang="ru-RU" sz="4800" b="1" dirty="0"/>
              <a:t>в Чувашской Республике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4"/>
          <p:cNvSpPr/>
          <p:nvPr/>
        </p:nvSpPr>
        <p:spPr>
          <a:xfrm>
            <a:off x="0" y="973114"/>
            <a:ext cx="9144000" cy="93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5"/>
          <p:cNvSpPr/>
          <p:nvPr/>
        </p:nvSpPr>
        <p:spPr>
          <a:xfrm>
            <a:off x="0" y="1189077"/>
            <a:ext cx="9144000" cy="225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6"/>
          <p:cNvSpPr/>
          <p:nvPr/>
        </p:nvSpPr>
        <p:spPr>
          <a:xfrm>
            <a:off x="0" y="1060490"/>
            <a:ext cx="9144000" cy="128905"/>
          </a:xfrm>
          <a:custGeom>
            <a:avLst/>
            <a:gdLst/>
            <a:ahLst/>
            <a:cxnLst/>
            <a:rect l="l" t="t" r="r" b="b"/>
            <a:pathLst>
              <a:path w="9144000" h="128905">
                <a:moveTo>
                  <a:pt x="0" y="128587"/>
                </a:moveTo>
                <a:lnTo>
                  <a:pt x="9144000" y="128587"/>
                </a:lnTo>
                <a:lnTo>
                  <a:pt x="9144000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solidFill>
            <a:srgbClr val="99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19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8" y="126327"/>
            <a:ext cx="1343262" cy="151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357290" y="-71462"/>
            <a:ext cx="70009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законодательства в области энергетики, вступившие в силу в 2022 году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535749"/>
            <a:ext cx="842968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ПРАВИТЕЛЬСТВО РОССИЙСКОЙ ФЕДЕРАЦИИ</a:t>
            </a:r>
          </a:p>
          <a:p>
            <a:pPr algn="ctr" fontAlgn="base">
              <a:lnSpc>
                <a:spcPct val="150000"/>
              </a:lnSpc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</a:t>
            </a:r>
          </a:p>
          <a:p>
            <a:pPr algn="ctr" fontAlgn="base">
              <a:lnSpc>
                <a:spcPct val="150000"/>
              </a:lnSpc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10 марта 2022 года N 336</a:t>
            </a:r>
            <a:b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особенностях организации и осуществления государственного контроля (надзора), муниципального контроля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282" y="4478262"/>
            <a:ext cx="8715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b="1" dirty="0"/>
              <a:t>Согласно данного постановления плановые проверки в 2022 году не будут проводиться.</a:t>
            </a:r>
          </a:p>
          <a:p>
            <a:pPr algn="just"/>
            <a:r>
              <a:rPr lang="ru-RU" b="1" dirty="0"/>
              <a:t>	Внеплановые проверки проводятся исключительно по основаниям, предусмотренным пунктом указанного постановления. Обращаю внимание,                       что основанием для внеплановой проверки должна служить «непосредственная угроза», согласование с прокуратурой обязательно. Административные дела                         по </a:t>
            </a:r>
            <a:r>
              <a:rPr lang="ru-RU" b="1" dirty="0" err="1"/>
              <a:t>КоАП</a:t>
            </a:r>
            <a:r>
              <a:rPr lang="ru-RU" b="1" dirty="0"/>
              <a:t> РФ могут возбуждаться только по результатам контрольно-надзорных мероприятий.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4"/>
          <p:cNvSpPr/>
          <p:nvPr/>
        </p:nvSpPr>
        <p:spPr>
          <a:xfrm>
            <a:off x="0" y="973114"/>
            <a:ext cx="9144000" cy="93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5"/>
          <p:cNvSpPr/>
          <p:nvPr/>
        </p:nvSpPr>
        <p:spPr>
          <a:xfrm>
            <a:off x="0" y="1189077"/>
            <a:ext cx="9144000" cy="225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6"/>
          <p:cNvSpPr/>
          <p:nvPr/>
        </p:nvSpPr>
        <p:spPr>
          <a:xfrm>
            <a:off x="0" y="1060490"/>
            <a:ext cx="9144000" cy="128905"/>
          </a:xfrm>
          <a:custGeom>
            <a:avLst/>
            <a:gdLst/>
            <a:ahLst/>
            <a:cxnLst/>
            <a:rect l="l" t="t" r="r" b="b"/>
            <a:pathLst>
              <a:path w="9144000" h="128905">
                <a:moveTo>
                  <a:pt x="0" y="128587"/>
                </a:moveTo>
                <a:lnTo>
                  <a:pt x="9144000" y="128587"/>
                </a:lnTo>
                <a:lnTo>
                  <a:pt x="9144000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solidFill>
            <a:srgbClr val="99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19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8" y="126327"/>
            <a:ext cx="1343262" cy="151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357290" y="-71462"/>
            <a:ext cx="70009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законодательства в области энергетики, вступившие в силу в 2022 году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642130"/>
            <a:ext cx="8643998" cy="3086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ПРАВИТЕЛЬСТВО РОССИЙСКОЙ ФЕДЕРАЦИИ</a:t>
            </a:r>
            <a:b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</a:t>
            </a:r>
            <a:b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12 марта 2022 года N 353</a:t>
            </a:r>
            <a:b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особенностях разрешительной деятельности в Российской Федерации в 2022 году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282" y="5157629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b="1" dirty="0"/>
              <a:t>Из данного постановления следует, что временный фактический прием (подача) напряжения и мощности в ходе технологического присоединения </a:t>
            </a:r>
            <a:r>
              <a:rPr lang="ru-RU" b="1" dirty="0" err="1"/>
              <a:t>энергопринимающих</a:t>
            </a:r>
            <a:r>
              <a:rPr lang="ru-RU" b="1" dirty="0"/>
              <a:t> устройств до 31.12.2022 могут осуществляться без получения разрешения органов Ростехнадзора.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4"/>
          <p:cNvSpPr/>
          <p:nvPr/>
        </p:nvSpPr>
        <p:spPr>
          <a:xfrm>
            <a:off x="0" y="973114"/>
            <a:ext cx="9144000" cy="93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5"/>
          <p:cNvSpPr/>
          <p:nvPr/>
        </p:nvSpPr>
        <p:spPr>
          <a:xfrm>
            <a:off x="0" y="1189077"/>
            <a:ext cx="9144000" cy="225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6"/>
          <p:cNvSpPr/>
          <p:nvPr/>
        </p:nvSpPr>
        <p:spPr>
          <a:xfrm>
            <a:off x="0" y="1060490"/>
            <a:ext cx="9144000" cy="128905"/>
          </a:xfrm>
          <a:custGeom>
            <a:avLst/>
            <a:gdLst/>
            <a:ahLst/>
            <a:cxnLst/>
            <a:rect l="l" t="t" r="r" b="b"/>
            <a:pathLst>
              <a:path w="9144000" h="128905">
                <a:moveTo>
                  <a:pt x="0" y="128587"/>
                </a:moveTo>
                <a:lnTo>
                  <a:pt x="9144000" y="128587"/>
                </a:lnTo>
                <a:lnTo>
                  <a:pt x="9144000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solidFill>
            <a:srgbClr val="99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19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8" y="126327"/>
            <a:ext cx="1343262" cy="151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357290" y="-71462"/>
            <a:ext cx="70009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Характерные нарушения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1357298"/>
            <a:ext cx="8858312" cy="5575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ПРАВИТЕЛЬСТВО РОССИЙСКОЙ ФЕДЕРАЦИИ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30 января 2021 года N 85</a:t>
            </a:r>
          </a:p>
          <a:p>
            <a:pPr algn="ctr" fontAlgn="base">
              <a:lnSpc>
                <a:spcPct val="150000"/>
              </a:lnSpc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утверждении Правил выдачи разрешений на допуск в эксплуатацию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энергопринимающих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установок потребителей электрической энергии, объектов по производству электрической энергии, объектов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электросетевого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хозяйства, объектов теплоснабжения и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теплопотребляющих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установок и о внесении изменений в некоторые акты Правительства Российской Федерации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4"/>
          <p:cNvSpPr/>
          <p:nvPr/>
        </p:nvSpPr>
        <p:spPr>
          <a:xfrm>
            <a:off x="0" y="973114"/>
            <a:ext cx="9144000" cy="93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5"/>
          <p:cNvSpPr/>
          <p:nvPr/>
        </p:nvSpPr>
        <p:spPr>
          <a:xfrm>
            <a:off x="0" y="1189077"/>
            <a:ext cx="9144000" cy="225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6"/>
          <p:cNvSpPr/>
          <p:nvPr/>
        </p:nvSpPr>
        <p:spPr>
          <a:xfrm>
            <a:off x="0" y="1060490"/>
            <a:ext cx="9144000" cy="128905"/>
          </a:xfrm>
          <a:custGeom>
            <a:avLst/>
            <a:gdLst/>
            <a:ahLst/>
            <a:cxnLst/>
            <a:rect l="l" t="t" r="r" b="b"/>
            <a:pathLst>
              <a:path w="9144000" h="128905">
                <a:moveTo>
                  <a:pt x="0" y="128587"/>
                </a:moveTo>
                <a:lnTo>
                  <a:pt x="9144000" y="128587"/>
                </a:lnTo>
                <a:lnTo>
                  <a:pt x="9144000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solidFill>
            <a:srgbClr val="99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19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8" y="126327"/>
            <a:ext cx="1343262" cy="151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357290" y="-71462"/>
            <a:ext cx="70009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Характерные нарушения </a:t>
            </a:r>
          </a:p>
        </p:txBody>
      </p:sp>
      <p:sp>
        <p:nvSpPr>
          <p:cNvPr id="21" name="Rectangle 257"/>
          <p:cNvSpPr>
            <a:spLocks noChangeArrowheads="1"/>
          </p:cNvSpPr>
          <p:nvPr/>
        </p:nvSpPr>
        <p:spPr bwMode="gray">
          <a:xfrm rot="3419336">
            <a:off x="252048" y="2506718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2" name="Text Box 258"/>
          <p:cNvSpPr txBox="1">
            <a:spLocks noChangeArrowheads="1"/>
          </p:cNvSpPr>
          <p:nvPr/>
        </p:nvSpPr>
        <p:spPr bwMode="gray">
          <a:xfrm>
            <a:off x="1000100" y="1500174"/>
            <a:ext cx="7929618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400" b="1" dirty="0"/>
              <a:t>Не соответствие реквизитов документов, указанных                     в перечне, </a:t>
            </a:r>
            <a:r>
              <a:rPr lang="ru-RU" sz="2400" b="1" dirty="0" err="1"/>
              <a:t>рекввизитам</a:t>
            </a:r>
            <a:r>
              <a:rPr lang="ru-RU" sz="2400" b="1" dirty="0"/>
              <a:t> указанным в документах. В соответствии с пунктом 20 настоящих Правил, перечни, прилагаемые к заявлению о выдаче разрешения на допуск, должны содержать реквизиты документов, </a:t>
            </a:r>
            <a:r>
              <a:rPr lang="ru-RU" sz="2400" b="1" u="sng" dirty="0"/>
              <a:t>позволяющие их идентифицировать при проверке в ходе осмотра </a:t>
            </a:r>
            <a:r>
              <a:rPr lang="ru-RU" sz="2400" b="1" dirty="0"/>
              <a:t>допускаемого объекта.</a:t>
            </a:r>
            <a:endParaRPr lang="en-US" sz="2400" dirty="0">
              <a:latin typeface="Arial" charset="0"/>
            </a:endParaRPr>
          </a:p>
        </p:txBody>
      </p:sp>
      <p:sp>
        <p:nvSpPr>
          <p:cNvPr id="23" name="Text Box 259"/>
          <p:cNvSpPr txBox="1">
            <a:spLocks noChangeArrowheads="1"/>
          </p:cNvSpPr>
          <p:nvPr/>
        </p:nvSpPr>
        <p:spPr bwMode="gray">
          <a:xfrm>
            <a:off x="309099" y="254958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25" name="Rectangle 261"/>
          <p:cNvSpPr>
            <a:spLocks noChangeArrowheads="1"/>
          </p:cNvSpPr>
          <p:nvPr/>
        </p:nvSpPr>
        <p:spPr bwMode="gray">
          <a:xfrm rot="3419336">
            <a:off x="252048" y="5111812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62"/>
          <p:cNvSpPr txBox="1">
            <a:spLocks noChangeArrowheads="1"/>
          </p:cNvSpPr>
          <p:nvPr/>
        </p:nvSpPr>
        <p:spPr bwMode="gray">
          <a:xfrm>
            <a:off x="307611" y="515467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0" name="Text Box 269"/>
          <p:cNvSpPr txBox="1">
            <a:spLocks noChangeArrowheads="1"/>
          </p:cNvSpPr>
          <p:nvPr/>
        </p:nvSpPr>
        <p:spPr bwMode="gray">
          <a:xfrm>
            <a:off x="1000101" y="4406824"/>
            <a:ext cx="8001056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400" b="1" dirty="0"/>
              <a:t>Незавершенность монтажа оборудования, наладочных работ и испытаний допускаемого объекта в объеме технических решений, соответствующем заявлению о выдаче разрешения на допуск, в случае отсутствия заключения о соответствии построенного объекта проектной документации;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4"/>
          <p:cNvSpPr>
            <a:spLocks noChangeArrowheads="1"/>
          </p:cNvSpPr>
          <p:nvPr/>
        </p:nvSpPr>
        <p:spPr bwMode="gray">
          <a:xfrm rot="3419336">
            <a:off x="201617" y="2082744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" name="Text Box 265"/>
          <p:cNvSpPr txBox="1">
            <a:spLocks noChangeArrowheads="1"/>
          </p:cNvSpPr>
          <p:nvPr/>
        </p:nvSpPr>
        <p:spPr bwMode="gray">
          <a:xfrm>
            <a:off x="257180" y="212560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728605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Несоответствия фактически смонтированного электрооборудования допускаемых объектов проектной документации.</a:t>
            </a:r>
            <a:endParaRPr lang="ru-RU" sz="2400" dirty="0"/>
          </a:p>
        </p:txBody>
      </p:sp>
      <p:sp>
        <p:nvSpPr>
          <p:cNvPr id="9" name="object 14"/>
          <p:cNvSpPr/>
          <p:nvPr/>
        </p:nvSpPr>
        <p:spPr>
          <a:xfrm>
            <a:off x="0" y="973114"/>
            <a:ext cx="9144000" cy="93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5"/>
          <p:cNvSpPr/>
          <p:nvPr/>
        </p:nvSpPr>
        <p:spPr>
          <a:xfrm>
            <a:off x="0" y="1189077"/>
            <a:ext cx="9144000" cy="225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6"/>
          <p:cNvSpPr/>
          <p:nvPr/>
        </p:nvSpPr>
        <p:spPr>
          <a:xfrm>
            <a:off x="0" y="1060490"/>
            <a:ext cx="9144000" cy="128905"/>
          </a:xfrm>
          <a:custGeom>
            <a:avLst/>
            <a:gdLst/>
            <a:ahLst/>
            <a:cxnLst/>
            <a:rect l="l" t="t" r="r" b="b"/>
            <a:pathLst>
              <a:path w="9144000" h="128905">
                <a:moveTo>
                  <a:pt x="0" y="128587"/>
                </a:moveTo>
                <a:lnTo>
                  <a:pt x="9144000" y="128587"/>
                </a:lnTo>
                <a:lnTo>
                  <a:pt x="9144000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solidFill>
            <a:srgbClr val="99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9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8" y="126327"/>
            <a:ext cx="1343262" cy="151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1357290" y="-71462"/>
            <a:ext cx="70009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Характерные нарушения </a:t>
            </a:r>
          </a:p>
        </p:txBody>
      </p:sp>
      <p:sp>
        <p:nvSpPr>
          <p:cNvPr id="18" name="Rectangle 257"/>
          <p:cNvSpPr>
            <a:spLocks noChangeArrowheads="1"/>
          </p:cNvSpPr>
          <p:nvPr/>
        </p:nvSpPr>
        <p:spPr bwMode="gray">
          <a:xfrm rot="3419336">
            <a:off x="200129" y="355138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9" name="Text Box 258"/>
          <p:cNvSpPr txBox="1">
            <a:spLocks noChangeArrowheads="1"/>
          </p:cNvSpPr>
          <p:nvPr/>
        </p:nvSpPr>
        <p:spPr bwMode="gray">
          <a:xfrm>
            <a:off x="1000100" y="3103689"/>
            <a:ext cx="800105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/>
              <a:t>Не соответствие состава и характеристики допускаемого объекта составу информации, изложенной в проектной документации и в Акте о выполнении тех. условий</a:t>
            </a:r>
            <a:r>
              <a:rPr lang="ru-RU" sz="2400" dirty="0">
                <a:latin typeface="Arial" charset="0"/>
              </a:rPr>
              <a:t>. </a:t>
            </a:r>
            <a:endParaRPr lang="en-US" sz="2400" dirty="0">
              <a:latin typeface="Arial" charset="0"/>
            </a:endParaRPr>
          </a:p>
        </p:txBody>
      </p:sp>
      <p:sp>
        <p:nvSpPr>
          <p:cNvPr id="20" name="Text Box 259"/>
          <p:cNvSpPr txBox="1">
            <a:spLocks noChangeArrowheads="1"/>
          </p:cNvSpPr>
          <p:nvPr/>
        </p:nvSpPr>
        <p:spPr bwMode="gray">
          <a:xfrm>
            <a:off x="256093" y="3594247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FFFFFF"/>
                </a:solidFill>
                <a:latin typeface="Arial" charset="0"/>
              </a:rPr>
              <a:t>4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" name="Rectangle 261"/>
          <p:cNvSpPr>
            <a:spLocks noChangeArrowheads="1"/>
          </p:cNvSpPr>
          <p:nvPr/>
        </p:nvSpPr>
        <p:spPr bwMode="gray">
          <a:xfrm rot="3419336">
            <a:off x="235740" y="4855666"/>
            <a:ext cx="550579" cy="604329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3" name="Text Box 262"/>
          <p:cNvSpPr txBox="1">
            <a:spLocks noChangeArrowheads="1"/>
          </p:cNvSpPr>
          <p:nvPr/>
        </p:nvSpPr>
        <p:spPr bwMode="gray">
          <a:xfrm>
            <a:off x="467545" y="4937522"/>
            <a:ext cx="39290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FFFFFF"/>
                </a:solidFill>
                <a:latin typeface="Arial" charset="0"/>
              </a:rPr>
              <a:t>5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0" name="Text Box 269"/>
          <p:cNvSpPr txBox="1">
            <a:spLocks noChangeArrowheads="1"/>
          </p:cNvSpPr>
          <p:nvPr/>
        </p:nvSpPr>
        <p:spPr bwMode="gray">
          <a:xfrm>
            <a:off x="1115617" y="4762363"/>
            <a:ext cx="777686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>
                <a:ea typeface="Calibri" panose="020F0502020204030204" pitchFamily="34" charset="0"/>
              </a:rPr>
              <a:t>Непредставление заявления по установленной форме</a:t>
            </a: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 descr="Novocheboksarskaja_TEH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8071" y="4143380"/>
            <a:ext cx="4665929" cy="271464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41" name="Рисунок 40" descr="csm_CHTEHC2_1_9ca8de738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4429132"/>
            <a:ext cx="4304939" cy="242889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6722" y="1566843"/>
            <a:ext cx="7491492" cy="1647843"/>
          </a:xfrm>
        </p:spPr>
        <p:txBody>
          <a:bodyPr>
            <a:normAutofit/>
          </a:bodyPr>
          <a:lstStyle/>
          <a:p>
            <a:r>
              <a:rPr lang="ru-RU" sz="3300" b="1" dirty="0">
                <a:latin typeface="Arial Black" pitchFamily="34" charset="0"/>
              </a:rPr>
              <a:t> </a:t>
            </a: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Aharoni" pitchFamily="2" charset="-79"/>
              </a:rPr>
              <a:t>Производство электроэнергии    на территории осуществляется на электростанциях</a:t>
            </a:r>
            <a:endParaRPr lang="ru-RU" dirty="0"/>
          </a:p>
        </p:txBody>
      </p:sp>
      <p:sp>
        <p:nvSpPr>
          <p:cNvPr id="4" name="object 14"/>
          <p:cNvSpPr/>
          <p:nvPr/>
        </p:nvSpPr>
        <p:spPr>
          <a:xfrm>
            <a:off x="0" y="973114"/>
            <a:ext cx="9144000" cy="936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5"/>
          <p:cNvSpPr/>
          <p:nvPr/>
        </p:nvSpPr>
        <p:spPr>
          <a:xfrm>
            <a:off x="0" y="1189077"/>
            <a:ext cx="9144000" cy="2254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6"/>
          <p:cNvSpPr/>
          <p:nvPr/>
        </p:nvSpPr>
        <p:spPr>
          <a:xfrm>
            <a:off x="0" y="1060490"/>
            <a:ext cx="9144000" cy="128905"/>
          </a:xfrm>
          <a:custGeom>
            <a:avLst/>
            <a:gdLst/>
            <a:ahLst/>
            <a:cxnLst/>
            <a:rect l="l" t="t" r="r" b="b"/>
            <a:pathLst>
              <a:path w="9144000" h="128905">
                <a:moveTo>
                  <a:pt x="0" y="128587"/>
                </a:moveTo>
                <a:lnTo>
                  <a:pt x="9144000" y="128587"/>
                </a:lnTo>
                <a:lnTo>
                  <a:pt x="9144000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solidFill>
            <a:srgbClr val="99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19" descr="fsetan_emblema200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8" y="126327"/>
            <a:ext cx="1343262" cy="151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357290" y="-71462"/>
            <a:ext cx="70009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Характеристика объектов энергетики                      на территории Чувашской Республики</a:t>
            </a:r>
          </a:p>
        </p:txBody>
      </p:sp>
      <p:sp>
        <p:nvSpPr>
          <p:cNvPr id="14" name="Text Box 265"/>
          <p:cNvSpPr txBox="1">
            <a:spLocks noChangeArrowheads="1"/>
          </p:cNvSpPr>
          <p:nvPr/>
        </p:nvSpPr>
        <p:spPr bwMode="gray">
          <a:xfrm>
            <a:off x="306524" y="4326321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FFFFFF"/>
                </a:solidFill>
                <a:latin typeface="Arial" charset="0"/>
              </a:rPr>
              <a:t>1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" name="Text Box 270"/>
          <p:cNvSpPr txBox="1">
            <a:spLocks noChangeArrowheads="1"/>
          </p:cNvSpPr>
          <p:nvPr/>
        </p:nvSpPr>
        <p:spPr bwMode="gray">
          <a:xfrm>
            <a:off x="1000100" y="3324525"/>
            <a:ext cx="435771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Две тепловые электростанции: </a:t>
            </a:r>
          </a:p>
        </p:txBody>
      </p:sp>
      <p:sp>
        <p:nvSpPr>
          <p:cNvPr id="17" name="Text Box 271"/>
          <p:cNvSpPr txBox="1">
            <a:spLocks noChangeArrowheads="1"/>
          </p:cNvSpPr>
          <p:nvPr/>
        </p:nvSpPr>
        <p:spPr bwMode="gray">
          <a:xfrm>
            <a:off x="1000100" y="3929066"/>
            <a:ext cx="8001056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/>
              <a:t>Чебоксарская</a:t>
            </a:r>
            <a:r>
              <a:rPr lang="ru-RU" sz="2400" b="1" dirty="0"/>
              <a:t> ТЭЦ-2 Филиала «Марий Эл  и Чувашии»                   ПАО «Т Плюс» установленной мощностью 460 МВт; 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b="1" dirty="0" err="1"/>
              <a:t>Новочебоксарская</a:t>
            </a:r>
            <a:r>
              <a:rPr lang="ru-RU" sz="2400" b="1" dirty="0"/>
              <a:t> ТЭЦ-3 Филиала «Марий Эл и Чувашии» ПАО «Т Плюс» установленной мощностью 351 МВт.</a:t>
            </a:r>
          </a:p>
        </p:txBody>
      </p:sp>
      <p:pic>
        <p:nvPicPr>
          <p:cNvPr id="37" name="Picture 5" descr="LB_circle00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4" y="3214686"/>
            <a:ext cx="723878" cy="723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187624" y="1712824"/>
            <a:ext cx="7170590" cy="1516722"/>
          </a:xfrm>
        </p:spPr>
        <p:txBody>
          <a:bodyPr>
            <a:normAutofit fontScale="90000"/>
          </a:bodyPr>
          <a:lstStyle/>
          <a:p>
            <a:r>
              <a:rPr lang="ru-RU" sz="3300" b="1" dirty="0">
                <a:latin typeface="Arial Black" pitchFamily="34" charset="0"/>
              </a:rPr>
              <a:t> </a:t>
            </a: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Aharoni" pitchFamily="2" charset="-79"/>
              </a:rPr>
              <a:t>Производство электроэнергии    на территории осуществляется на электростанциях</a:t>
            </a:r>
            <a:r>
              <a:rPr lang="ru-RU" b="1" u="sng" dirty="0"/>
              <a:t/>
            </a:r>
            <a:br>
              <a:rPr lang="ru-RU" b="1" u="sng" dirty="0"/>
            </a:br>
            <a:endParaRPr lang="ru-RU" dirty="0"/>
          </a:p>
        </p:txBody>
      </p:sp>
      <p:sp>
        <p:nvSpPr>
          <p:cNvPr id="7" name="object 14"/>
          <p:cNvSpPr/>
          <p:nvPr/>
        </p:nvSpPr>
        <p:spPr>
          <a:xfrm>
            <a:off x="0" y="973114"/>
            <a:ext cx="9144000" cy="93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5"/>
          <p:cNvSpPr/>
          <p:nvPr/>
        </p:nvSpPr>
        <p:spPr>
          <a:xfrm>
            <a:off x="0" y="1189077"/>
            <a:ext cx="9144000" cy="225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6"/>
          <p:cNvSpPr/>
          <p:nvPr/>
        </p:nvSpPr>
        <p:spPr>
          <a:xfrm>
            <a:off x="0" y="1060490"/>
            <a:ext cx="9144000" cy="128905"/>
          </a:xfrm>
          <a:custGeom>
            <a:avLst/>
            <a:gdLst/>
            <a:ahLst/>
            <a:cxnLst/>
            <a:rect l="l" t="t" r="r" b="b"/>
            <a:pathLst>
              <a:path w="9144000" h="128905">
                <a:moveTo>
                  <a:pt x="0" y="128587"/>
                </a:moveTo>
                <a:lnTo>
                  <a:pt x="9144000" y="128587"/>
                </a:lnTo>
                <a:lnTo>
                  <a:pt x="9144000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solidFill>
            <a:srgbClr val="99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19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8" y="126327"/>
            <a:ext cx="1343262" cy="151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357290" y="-71462"/>
            <a:ext cx="70009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Характеристика объектов энергетики                      на территории Чувашской Республики</a:t>
            </a:r>
          </a:p>
        </p:txBody>
      </p:sp>
      <p:sp>
        <p:nvSpPr>
          <p:cNvPr id="12" name="Text Box 265"/>
          <p:cNvSpPr txBox="1">
            <a:spLocks noChangeArrowheads="1"/>
          </p:cNvSpPr>
          <p:nvPr/>
        </p:nvSpPr>
        <p:spPr bwMode="gray">
          <a:xfrm>
            <a:off x="306524" y="4214818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FFFFFF"/>
                </a:solidFill>
                <a:latin typeface="Arial" charset="0"/>
              </a:rPr>
              <a:t>1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" name="Text Box 270"/>
          <p:cNvSpPr txBox="1">
            <a:spLocks noChangeArrowheads="1"/>
          </p:cNvSpPr>
          <p:nvPr/>
        </p:nvSpPr>
        <p:spPr bwMode="gray">
          <a:xfrm>
            <a:off x="971600" y="3299320"/>
            <a:ext cx="752949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Одна гидроэлектростанция:</a:t>
            </a:r>
            <a:r>
              <a:rPr lang="ru-RU" sz="2400" dirty="0"/>
              <a:t> </a:t>
            </a:r>
            <a:r>
              <a:rPr lang="ru-RU" sz="2400" dirty="0" err="1"/>
              <a:t>Чебоксарская</a:t>
            </a:r>
            <a:r>
              <a:rPr lang="ru-RU" sz="2400" dirty="0"/>
              <a:t> ГЭС                           ПАО «РусГидро» установленной мощностью </a:t>
            </a:r>
            <a:r>
              <a:rPr lang="ru-RU" sz="2400" b="1" dirty="0"/>
              <a:t>1370 МВт. </a:t>
            </a:r>
          </a:p>
        </p:txBody>
      </p:sp>
      <p:pic>
        <p:nvPicPr>
          <p:cNvPr id="15" name="Picture 5" descr="LB_circl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3391267"/>
            <a:ext cx="723878" cy="723878"/>
          </a:xfrm>
          <a:prstGeom prst="rect">
            <a:avLst/>
          </a:prstGeom>
          <a:noFill/>
        </p:spPr>
      </p:pic>
      <p:pic>
        <p:nvPicPr>
          <p:cNvPr id="21" name="Рисунок 20" descr="ГЭС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0455" y="4004149"/>
            <a:ext cx="7703090" cy="2056241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E6E9FB9-83A1-4099-94CF-9DE252C3A008}"/>
              </a:ext>
            </a:extLst>
          </p:cNvPr>
          <p:cNvSpPr txBox="1"/>
          <p:nvPr/>
        </p:nvSpPr>
        <p:spPr>
          <a:xfrm>
            <a:off x="662712" y="5884221"/>
            <a:ext cx="817479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Суммарная установленная мощность электростанций энергосистемы Чувашской Республики по состоянию на 31.12.2021 года составляет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2181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МВт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74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4"/>
          <p:cNvSpPr/>
          <p:nvPr/>
        </p:nvSpPr>
        <p:spPr>
          <a:xfrm>
            <a:off x="0" y="973114"/>
            <a:ext cx="9144000" cy="93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5"/>
          <p:cNvSpPr/>
          <p:nvPr/>
        </p:nvSpPr>
        <p:spPr>
          <a:xfrm>
            <a:off x="0" y="1189077"/>
            <a:ext cx="9144000" cy="225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6"/>
          <p:cNvSpPr/>
          <p:nvPr/>
        </p:nvSpPr>
        <p:spPr>
          <a:xfrm>
            <a:off x="0" y="1060490"/>
            <a:ext cx="9144000" cy="128905"/>
          </a:xfrm>
          <a:custGeom>
            <a:avLst/>
            <a:gdLst/>
            <a:ahLst/>
            <a:cxnLst/>
            <a:rect l="l" t="t" r="r" b="b"/>
            <a:pathLst>
              <a:path w="9144000" h="128905">
                <a:moveTo>
                  <a:pt x="0" y="128587"/>
                </a:moveTo>
                <a:lnTo>
                  <a:pt x="9144000" y="128587"/>
                </a:lnTo>
                <a:lnTo>
                  <a:pt x="9144000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solidFill>
            <a:srgbClr val="99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19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8" y="126327"/>
            <a:ext cx="1343262" cy="151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57158" y="1763618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настоящее время на территории Чувашской Республики находится                                            в эксплуатации около трех тысяч километров воздушных линий напряжением 110-220-500 кВ, а также 104 трансформаторных подстанций </a:t>
            </a:r>
            <a:br>
              <a:rPr lang="ru-RU" dirty="0"/>
            </a:br>
            <a:r>
              <a:rPr lang="ru-RU" dirty="0"/>
              <a:t>и распределительных устройств электростанций класса напряжения 110 кВ </a:t>
            </a:r>
            <a:br>
              <a:rPr lang="ru-RU" dirty="0"/>
            </a:br>
            <a:r>
              <a:rPr lang="ru-RU" dirty="0"/>
              <a:t>и выше. Основными </a:t>
            </a:r>
            <a:r>
              <a:rPr lang="ru-RU" dirty="0" err="1"/>
              <a:t>электросетевыми</a:t>
            </a:r>
            <a:r>
              <a:rPr lang="ru-RU" dirty="0"/>
              <a:t> компаниями на территории Чувашской Республики являются </a:t>
            </a:r>
            <a:r>
              <a:rPr lang="ru-RU" b="1" dirty="0"/>
              <a:t>Филиал ПАО «ФСК ЕЭС» – «</a:t>
            </a:r>
            <a:r>
              <a:rPr lang="ru-RU" b="1" dirty="0" err="1"/>
              <a:t>Средне-Волжское</a:t>
            </a:r>
            <a:r>
              <a:rPr lang="ru-RU" b="1" dirty="0"/>
              <a:t> предприятие магистральных электрических сетей» (</a:t>
            </a:r>
            <a:r>
              <a:rPr lang="ru-RU" b="1" dirty="0" err="1"/>
              <a:t>Средне-Волжское</a:t>
            </a:r>
            <a:r>
              <a:rPr lang="ru-RU" b="1" dirty="0"/>
              <a:t> ПМЭС)</a:t>
            </a:r>
            <a:r>
              <a:rPr lang="ru-RU" dirty="0"/>
              <a:t> и </a:t>
            </a:r>
            <a:r>
              <a:rPr lang="ru-RU" b="1" dirty="0"/>
              <a:t>Филиал                    ПАО «</a:t>
            </a:r>
            <a:r>
              <a:rPr lang="ru-RU" b="1" dirty="0" err="1"/>
              <a:t>Россети</a:t>
            </a:r>
            <a:r>
              <a:rPr lang="ru-RU" b="1" dirty="0"/>
              <a:t> Волга» – «</a:t>
            </a:r>
            <a:r>
              <a:rPr lang="ru-RU" b="1" dirty="0" err="1"/>
              <a:t>Чувашэнерго</a:t>
            </a:r>
            <a:r>
              <a:rPr lang="ru-RU" b="1" dirty="0"/>
              <a:t>»</a:t>
            </a:r>
            <a:r>
              <a:rPr lang="ru-RU" dirty="0"/>
              <a:t>.	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357290" y="-71462"/>
            <a:ext cx="70009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Характеристика объектов энергетики                      на территории Чувашской Республики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5D26D6-4464-46D2-9720-6EF31C83DBFF}"/>
              </a:ext>
            </a:extLst>
          </p:cNvPr>
          <p:cNvSpPr txBox="1"/>
          <p:nvPr/>
        </p:nvSpPr>
        <p:spPr>
          <a:xfrm>
            <a:off x="357158" y="4326633"/>
            <a:ext cx="83582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Основными организациями, эксплуатирующими </a:t>
            </a:r>
            <a:r>
              <a:rPr lang="ru-RU" dirty="0" err="1"/>
              <a:t>электросетевое</a:t>
            </a:r>
            <a:r>
              <a:rPr lang="ru-RU" dirty="0"/>
              <a:t> хозяйство напряжением 110, 220, 500 </a:t>
            </a:r>
            <a:r>
              <a:rPr lang="ru-RU" dirty="0" err="1"/>
              <a:t>кВ</a:t>
            </a:r>
            <a:r>
              <a:rPr lang="ru-RU" dirty="0"/>
              <a:t> в Чувашской Республике, являются Средне-Волжское ПМЭС, входящее в структуру Филиала ПАО «</a:t>
            </a:r>
            <a:r>
              <a:rPr lang="ru-RU" dirty="0" err="1"/>
              <a:t>Россети</a:t>
            </a:r>
            <a:r>
              <a:rPr lang="ru-RU" dirty="0"/>
              <a:t> ФСК ЕЭС» МЭС Волги, а также Филиал ПАО «</a:t>
            </a:r>
            <a:r>
              <a:rPr lang="ru-RU" dirty="0" err="1"/>
              <a:t>Россети</a:t>
            </a:r>
            <a:r>
              <a:rPr lang="ru-RU" dirty="0"/>
              <a:t> Волга» - «</a:t>
            </a:r>
            <a:r>
              <a:rPr lang="ru-RU" dirty="0" err="1"/>
              <a:t>Чувашэнерго</a:t>
            </a:r>
            <a:r>
              <a:rPr lang="ru-RU" dirty="0"/>
              <a:t>». Также на территории Чувашской Республики находятся объекты электросетевого хозяйства, которые принадлежат и эксплуатируются Филиалом </a:t>
            </a:r>
            <a:r>
              <a:rPr lang="ru-RU" b="1" dirty="0"/>
              <a:t>АО «Сетевая компания»</a:t>
            </a:r>
            <a:r>
              <a:rPr lang="ru-RU" dirty="0"/>
              <a:t> </a:t>
            </a:r>
            <a:r>
              <a:rPr lang="ru-RU" dirty="0" err="1"/>
              <a:t>Буинские</a:t>
            </a:r>
            <a:r>
              <a:rPr lang="ru-RU" dirty="0"/>
              <a:t> электрические сети, </a:t>
            </a:r>
            <a:r>
              <a:rPr lang="ru-RU" b="1" dirty="0"/>
              <a:t>ОАО «РЖД» </a:t>
            </a:r>
            <a:r>
              <a:rPr lang="ru-RU" dirty="0"/>
              <a:t>и иными компаниями.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14"/>
          <p:cNvSpPr/>
          <p:nvPr/>
        </p:nvSpPr>
        <p:spPr>
          <a:xfrm>
            <a:off x="0" y="973114"/>
            <a:ext cx="9144000" cy="93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5"/>
          <p:cNvSpPr/>
          <p:nvPr/>
        </p:nvSpPr>
        <p:spPr>
          <a:xfrm>
            <a:off x="0" y="1189077"/>
            <a:ext cx="9144000" cy="225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6"/>
          <p:cNvSpPr/>
          <p:nvPr/>
        </p:nvSpPr>
        <p:spPr>
          <a:xfrm>
            <a:off x="0" y="1060490"/>
            <a:ext cx="9144000" cy="128905"/>
          </a:xfrm>
          <a:custGeom>
            <a:avLst/>
            <a:gdLst/>
            <a:ahLst/>
            <a:cxnLst/>
            <a:rect l="l" t="t" r="r" b="b"/>
            <a:pathLst>
              <a:path w="9144000" h="128905">
                <a:moveTo>
                  <a:pt x="0" y="128587"/>
                </a:moveTo>
                <a:lnTo>
                  <a:pt x="9144000" y="128587"/>
                </a:lnTo>
                <a:lnTo>
                  <a:pt x="9144000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solidFill>
            <a:srgbClr val="99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9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8" y="126327"/>
            <a:ext cx="1343262" cy="151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1357290" y="-71462"/>
            <a:ext cx="70009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работы в области государственного энергетического надзора.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5720" y="2143116"/>
          <a:ext cx="8501124" cy="36576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5000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2020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2021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/>
                        <a:t>Контрольные (надзорные)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332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/>
                        <a:t>Нарушения обязательных требований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/>
                        <a:t>Административные наказания</a:t>
                      </a:r>
                    </a:p>
                    <a:p>
                      <a:pPr algn="just"/>
                      <a:r>
                        <a:rPr lang="ru-RU" sz="2400" dirty="0"/>
                        <a:t>предупреждения</a:t>
                      </a:r>
                    </a:p>
                    <a:p>
                      <a:pPr algn="just"/>
                      <a:r>
                        <a:rPr lang="ru-RU" sz="2400" dirty="0"/>
                        <a:t>штрафы на юридические лица</a:t>
                      </a:r>
                    </a:p>
                    <a:p>
                      <a:pPr algn="just"/>
                      <a:r>
                        <a:rPr lang="ru-RU" sz="2400" dirty="0"/>
                        <a:t>сумма,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112</a:t>
                      </a:r>
                    </a:p>
                    <a:p>
                      <a:pPr algn="ctr"/>
                      <a:r>
                        <a:rPr lang="ru-RU" sz="2400" dirty="0"/>
                        <a:t>15</a:t>
                      </a:r>
                    </a:p>
                    <a:p>
                      <a:pPr algn="ctr"/>
                      <a:r>
                        <a:rPr lang="ru-RU" sz="2400" dirty="0"/>
                        <a:t>29</a:t>
                      </a:r>
                    </a:p>
                    <a:p>
                      <a:pPr algn="ctr"/>
                      <a:r>
                        <a:rPr lang="ru-RU" sz="2400" dirty="0"/>
                        <a:t>961,8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106</a:t>
                      </a:r>
                    </a:p>
                    <a:p>
                      <a:pPr algn="ctr"/>
                      <a:r>
                        <a:rPr lang="ru-RU" sz="2400" dirty="0"/>
                        <a:t>23</a:t>
                      </a:r>
                    </a:p>
                    <a:p>
                      <a:pPr algn="ctr"/>
                      <a:r>
                        <a:rPr lang="ru-RU" sz="2400" dirty="0"/>
                        <a:t>29</a:t>
                      </a:r>
                    </a:p>
                    <a:p>
                      <a:pPr algn="ctr"/>
                      <a:r>
                        <a:rPr lang="ru-RU" sz="2400" dirty="0"/>
                        <a:t>893,5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37</a:t>
                      </a:r>
                    </a:p>
                    <a:p>
                      <a:pPr algn="ctr"/>
                      <a:r>
                        <a:rPr lang="ru-RU" sz="2400" dirty="0"/>
                        <a:t>4</a:t>
                      </a:r>
                    </a:p>
                    <a:p>
                      <a:pPr algn="ctr"/>
                      <a:r>
                        <a:rPr lang="ru-RU" sz="2400" dirty="0"/>
                        <a:t>33</a:t>
                      </a:r>
                    </a:p>
                    <a:p>
                      <a:pPr algn="ctr"/>
                      <a:r>
                        <a:rPr lang="ru-RU" sz="2400" dirty="0"/>
                        <a:t>393,3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14"/>
          <p:cNvSpPr/>
          <p:nvPr/>
        </p:nvSpPr>
        <p:spPr>
          <a:xfrm>
            <a:off x="0" y="973114"/>
            <a:ext cx="9144000" cy="93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5"/>
          <p:cNvSpPr/>
          <p:nvPr/>
        </p:nvSpPr>
        <p:spPr>
          <a:xfrm>
            <a:off x="0" y="1189077"/>
            <a:ext cx="9144000" cy="225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6"/>
          <p:cNvSpPr/>
          <p:nvPr/>
        </p:nvSpPr>
        <p:spPr>
          <a:xfrm>
            <a:off x="0" y="1060490"/>
            <a:ext cx="9144000" cy="128905"/>
          </a:xfrm>
          <a:custGeom>
            <a:avLst/>
            <a:gdLst/>
            <a:ahLst/>
            <a:cxnLst/>
            <a:rect l="l" t="t" r="r" b="b"/>
            <a:pathLst>
              <a:path w="9144000" h="128905">
                <a:moveTo>
                  <a:pt x="0" y="128587"/>
                </a:moveTo>
                <a:lnTo>
                  <a:pt x="9144000" y="128587"/>
                </a:lnTo>
                <a:lnTo>
                  <a:pt x="9144000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solidFill>
            <a:srgbClr val="99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9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8" y="126327"/>
            <a:ext cx="1343262" cy="151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1357290" y="-71462"/>
            <a:ext cx="70009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Аварийность и травматизм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2500306"/>
            <a:ext cx="87154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За период с 2020 года по апрель 2022 года                                  на территории Чувашской Республики аварий                           в электроэнергетике, подлежащих расследованию Управлением, не происходило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/>
        </p:nvGraphicFramePr>
        <p:xfrm>
          <a:off x="-71470" y="1754214"/>
          <a:ext cx="8929718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object 14"/>
          <p:cNvSpPr/>
          <p:nvPr/>
        </p:nvSpPr>
        <p:spPr>
          <a:xfrm>
            <a:off x="0" y="973114"/>
            <a:ext cx="9144000" cy="936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5"/>
          <p:cNvSpPr/>
          <p:nvPr/>
        </p:nvSpPr>
        <p:spPr>
          <a:xfrm>
            <a:off x="0" y="1189077"/>
            <a:ext cx="9144000" cy="2254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6"/>
          <p:cNvSpPr/>
          <p:nvPr/>
        </p:nvSpPr>
        <p:spPr>
          <a:xfrm>
            <a:off x="0" y="1060490"/>
            <a:ext cx="9144000" cy="128905"/>
          </a:xfrm>
          <a:custGeom>
            <a:avLst/>
            <a:gdLst/>
            <a:ahLst/>
            <a:cxnLst/>
            <a:rect l="l" t="t" r="r" b="b"/>
            <a:pathLst>
              <a:path w="9144000" h="128905">
                <a:moveTo>
                  <a:pt x="0" y="128587"/>
                </a:moveTo>
                <a:lnTo>
                  <a:pt x="9144000" y="128587"/>
                </a:lnTo>
                <a:lnTo>
                  <a:pt x="9144000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solidFill>
            <a:srgbClr val="99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9" descr="fsetan_emblema200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8" y="126327"/>
            <a:ext cx="1343262" cy="151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1357290" y="-71462"/>
            <a:ext cx="70009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Проблемные вопросы, характерные                      для объектов энергетики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4"/>
          <p:cNvSpPr/>
          <p:nvPr/>
        </p:nvSpPr>
        <p:spPr>
          <a:xfrm>
            <a:off x="0" y="973114"/>
            <a:ext cx="9144000" cy="93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5"/>
          <p:cNvSpPr/>
          <p:nvPr/>
        </p:nvSpPr>
        <p:spPr>
          <a:xfrm>
            <a:off x="0" y="1189077"/>
            <a:ext cx="9144000" cy="225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6"/>
          <p:cNvSpPr/>
          <p:nvPr/>
        </p:nvSpPr>
        <p:spPr>
          <a:xfrm>
            <a:off x="0" y="1060490"/>
            <a:ext cx="9144000" cy="128905"/>
          </a:xfrm>
          <a:custGeom>
            <a:avLst/>
            <a:gdLst/>
            <a:ahLst/>
            <a:cxnLst/>
            <a:rect l="l" t="t" r="r" b="b"/>
            <a:pathLst>
              <a:path w="9144000" h="128905">
                <a:moveTo>
                  <a:pt x="0" y="128587"/>
                </a:moveTo>
                <a:lnTo>
                  <a:pt x="9144000" y="128587"/>
                </a:lnTo>
                <a:lnTo>
                  <a:pt x="9144000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solidFill>
            <a:srgbClr val="99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19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8" y="126327"/>
            <a:ext cx="1343262" cy="151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357290" y="-71462"/>
            <a:ext cx="70009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Проблемные вопросы, характерные                      для объектов энергетики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071538" y="1571612"/>
          <a:ext cx="728667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14"/>
          <p:cNvSpPr/>
          <p:nvPr/>
        </p:nvSpPr>
        <p:spPr>
          <a:xfrm>
            <a:off x="0" y="973114"/>
            <a:ext cx="9144000" cy="93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5"/>
          <p:cNvSpPr/>
          <p:nvPr/>
        </p:nvSpPr>
        <p:spPr>
          <a:xfrm>
            <a:off x="0" y="1189077"/>
            <a:ext cx="9144000" cy="225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6"/>
          <p:cNvSpPr/>
          <p:nvPr/>
        </p:nvSpPr>
        <p:spPr>
          <a:xfrm>
            <a:off x="0" y="1060490"/>
            <a:ext cx="9144000" cy="128905"/>
          </a:xfrm>
          <a:custGeom>
            <a:avLst/>
            <a:gdLst/>
            <a:ahLst/>
            <a:cxnLst/>
            <a:rect l="l" t="t" r="r" b="b"/>
            <a:pathLst>
              <a:path w="9144000" h="128905">
                <a:moveTo>
                  <a:pt x="0" y="128587"/>
                </a:moveTo>
                <a:lnTo>
                  <a:pt x="9144000" y="128587"/>
                </a:lnTo>
                <a:lnTo>
                  <a:pt x="9144000" y="0"/>
                </a:lnTo>
                <a:lnTo>
                  <a:pt x="0" y="0"/>
                </a:lnTo>
                <a:lnTo>
                  <a:pt x="0" y="128587"/>
                </a:lnTo>
                <a:close/>
              </a:path>
            </a:pathLst>
          </a:custGeom>
          <a:solidFill>
            <a:srgbClr val="99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9" descr="fsetan_emblema2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8" y="126327"/>
            <a:ext cx="1343262" cy="151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1357290" y="-71462"/>
            <a:ext cx="70009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работы в области государственного энергетического надзора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139666"/>
              </p:ext>
            </p:extLst>
          </p:nvPr>
        </p:nvGraphicFramePr>
        <p:xfrm>
          <a:off x="714348" y="1835552"/>
          <a:ext cx="7786742" cy="47367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531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8248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2020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2021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6048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/>
                        <a:t>Итоги рассмотрения поступивших заявлений по ст. 9.22, 14.61 </a:t>
                      </a:r>
                      <a:r>
                        <a:rPr lang="ru-RU" sz="2400" b="1" dirty="0" err="1"/>
                        <a:t>КоАП</a:t>
                      </a:r>
                      <a:r>
                        <a:rPr lang="ru-RU" sz="2400" b="1" dirty="0"/>
                        <a:t> РФ</a:t>
                      </a:r>
                    </a:p>
                    <a:p>
                      <a:pPr algn="just"/>
                      <a:r>
                        <a:rPr lang="ru-RU" sz="2400" b="0" dirty="0"/>
                        <a:t>отказ в возбуждении дела</a:t>
                      </a:r>
                    </a:p>
                    <a:p>
                      <a:pPr algn="just"/>
                      <a:r>
                        <a:rPr lang="ru-RU" sz="2400" b="0" dirty="0"/>
                        <a:t>рассмотрено</a:t>
                      </a:r>
                    </a:p>
                    <a:p>
                      <a:pPr algn="just"/>
                      <a:r>
                        <a:rPr lang="ru-RU" sz="2400" b="0" dirty="0"/>
                        <a:t>на стадии</a:t>
                      </a:r>
                      <a:r>
                        <a:rPr lang="ru-RU" sz="2400" b="0" baseline="0" dirty="0"/>
                        <a:t> рассмотрения/в суде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  <a:p>
                      <a:pPr algn="ctr"/>
                      <a:r>
                        <a:rPr lang="ru-RU" sz="2400" dirty="0"/>
                        <a:t>50</a:t>
                      </a:r>
                    </a:p>
                    <a:p>
                      <a:pPr algn="ctr"/>
                      <a:r>
                        <a:rPr lang="ru-RU" sz="2400" dirty="0"/>
                        <a:t>36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  <a:p>
                      <a:pPr algn="ctr"/>
                      <a:endParaRPr lang="ru-RU" sz="2400" dirty="0"/>
                    </a:p>
                    <a:p>
                      <a:pPr algn="ctr"/>
                      <a:r>
                        <a:rPr lang="ru-RU" sz="2400" dirty="0"/>
                        <a:t>27</a:t>
                      </a:r>
                    </a:p>
                    <a:p>
                      <a:pPr algn="ctr"/>
                      <a:r>
                        <a:rPr lang="ru-RU" sz="2400" dirty="0"/>
                        <a:t>29</a:t>
                      </a:r>
                    </a:p>
                    <a:p>
                      <a:pPr algn="ctr"/>
                      <a:r>
                        <a:rPr lang="ru-RU" sz="24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/>
                        <a:t>Принятые административные меры</a:t>
                      </a:r>
                    </a:p>
                    <a:p>
                      <a:pPr algn="just"/>
                      <a:r>
                        <a:rPr lang="ru-RU" sz="2400" b="0" dirty="0"/>
                        <a:t>предупреждение/устное замечание</a:t>
                      </a:r>
                    </a:p>
                    <a:p>
                      <a:pPr algn="just"/>
                      <a:r>
                        <a:rPr lang="ru-RU" sz="2400" b="0" dirty="0"/>
                        <a:t>административный</a:t>
                      </a:r>
                      <a:r>
                        <a:rPr lang="ru-RU" sz="2400" b="0" baseline="0" dirty="0"/>
                        <a:t> штраф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  <a:p>
                      <a:pPr algn="ctr"/>
                      <a:r>
                        <a:rPr lang="ru-RU" sz="2400" dirty="0"/>
                        <a:t>2</a:t>
                      </a:r>
                    </a:p>
                    <a:p>
                      <a:pPr algn="ctr"/>
                      <a:r>
                        <a:rPr lang="ru-RU" sz="24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  <a:p>
                      <a:pPr algn="ctr"/>
                      <a:r>
                        <a:rPr lang="ru-RU" sz="2400" dirty="0"/>
                        <a:t>4</a:t>
                      </a:r>
                    </a:p>
                    <a:p>
                      <a:pPr algn="ctr"/>
                      <a:r>
                        <a:rPr lang="ru-RU" sz="24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248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/>
                        <a:t>Сумма,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1318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830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3483d96bf0fdd750e660642fcbc78a683bf0a0"/>
</p:tagLst>
</file>

<file path=ppt/theme/theme1.xml><?xml version="1.0" encoding="utf-8"?>
<a:theme xmlns:a="http://schemas.openxmlformats.org/drawingml/2006/main" name="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573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Aharoni</vt:lpstr>
      <vt:lpstr>Arial</vt:lpstr>
      <vt:lpstr>Arial Black</vt:lpstr>
      <vt:lpstr>Calibri</vt:lpstr>
      <vt:lpstr>Тема Office</vt:lpstr>
      <vt:lpstr>О Федеральном государственном энергетическом надзоре  в Чувашской Республике </vt:lpstr>
      <vt:lpstr> Производство электроэнергии    на территории осуществляется на электростанциях</vt:lpstr>
      <vt:lpstr> Производство электроэнергии    на территории осуществляется на электростанциях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Полигональный фон</dc:title>
  <dc:creator>obstinate</dc:creator>
  <cp:keywords>шаблон презентаций, абстрактный шаблон презентации</cp:keywords>
  <cp:lastModifiedBy>Артеева Арина Александровна</cp:lastModifiedBy>
  <cp:revision>14</cp:revision>
  <dcterms:created xsi:type="dcterms:W3CDTF">2017-08-27T14:03:33Z</dcterms:created>
  <dcterms:modified xsi:type="dcterms:W3CDTF">2022-05-31T12:48:12Z</dcterms:modified>
</cp:coreProperties>
</file>